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8" r:id="rId8"/>
    <p:sldId id="282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D50-528B-45CC-BC75-9E14FD4AACBE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E752-ACFA-4288-AEF4-EEC1C87F3A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951395"/>
      </p:ext>
    </p:extLst>
  </p:cSld>
  <p:clrMapOvr>
    <a:masterClrMapping/>
  </p:clrMapOvr>
  <p:transition spd="slow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BB6B-9E4A-4AD2-9848-63A75CB5A4CB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B95-7A49-49B4-8BEE-932D006851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625919"/>
      </p:ext>
    </p:extLst>
  </p:cSld>
  <p:clrMapOvr>
    <a:masterClrMapping/>
  </p:clrMapOvr>
  <p:transition spd="slow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49DC-5145-4584-B3B8-7CA38888DCD8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4BD9-8CCD-41AD-B96A-AC46ABF044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76558"/>
      </p:ext>
    </p:extLst>
  </p:cSld>
  <p:clrMapOvr>
    <a:masterClrMapping/>
  </p:clrMapOvr>
  <p:transition spd="slow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E992-C8B3-4767-8CF3-F01747843A39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8FDA-5689-4560-A9F9-6B0E8B33A2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102237"/>
      </p:ext>
    </p:extLst>
  </p:cSld>
  <p:clrMapOvr>
    <a:masterClrMapping/>
  </p:clrMapOvr>
  <p:transition spd="slow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40AE-8DAA-4ADA-B14B-3ADDA9F8CC12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A99F-C012-4307-A10B-2F7FECD347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89086"/>
      </p:ext>
    </p:extLst>
  </p:cSld>
  <p:clrMapOvr>
    <a:masterClrMapping/>
  </p:clrMapOvr>
  <p:transition spd="slow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C6D9-40C5-4A20-8F31-0365DB675597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3CB4-90E2-4B2A-A88F-A452409FEE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85962"/>
      </p:ext>
    </p:extLst>
  </p:cSld>
  <p:clrMapOvr>
    <a:masterClrMapping/>
  </p:clrMapOvr>
  <p:transition spd="slow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C880-A59B-4F13-B89C-8889F917B3DD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75B8-EC90-46E7-8E15-5380E0C39A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50955"/>
      </p:ext>
    </p:extLst>
  </p:cSld>
  <p:clrMapOvr>
    <a:masterClrMapping/>
  </p:clrMapOvr>
  <p:transition spd="slow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11FB-6D5D-486C-BAED-00F2AE718658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022D-6447-4F4D-9F42-FA8C333DB1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500256"/>
      </p:ext>
    </p:extLst>
  </p:cSld>
  <p:clrMapOvr>
    <a:masterClrMapping/>
  </p:clrMapOvr>
  <p:transition spd="slow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34AF-9415-4BC6-B69D-FEA620D42AE2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2FD-6539-4C12-B7AC-5EA25467D3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57111"/>
      </p:ext>
    </p:extLst>
  </p:cSld>
  <p:clrMapOvr>
    <a:masterClrMapping/>
  </p:clrMapOvr>
  <p:transition spd="slow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CEB1-3738-4B89-84CD-3C4A9EDCF075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218C-51CB-4000-A228-78566479DF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91394"/>
      </p:ext>
    </p:extLst>
  </p:cSld>
  <p:clrMapOvr>
    <a:masterClrMapping/>
  </p:clrMapOvr>
  <p:transition spd="slow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0805-F618-437C-B962-D17CA0549820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1A69-48F0-4BD4-BBA7-E2464CED2D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337599"/>
      </p:ext>
    </p:extLst>
  </p:cSld>
  <p:clrMapOvr>
    <a:masterClrMapping/>
  </p:clrMapOvr>
  <p:transition spd="slow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14385-B61A-4A83-A3C8-A16F15135F73}" type="datetimeFigureOut">
              <a:rPr lang="fr-FR"/>
              <a:pPr>
                <a:defRPr/>
              </a:pPr>
              <a:t>29/04/2015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B653E-D6EB-4704-A082-6EDE502E85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 Sous-Programme de Réduction de la Pauvreté à la Base, phase 2</a:t>
            </a:r>
            <a:br>
              <a:rPr lang="fr-FR" b="1" dirty="0" smtClean="0"/>
            </a:br>
            <a:r>
              <a:rPr lang="fr-FR" b="1" i="1" dirty="0" smtClean="0"/>
              <a:t> </a:t>
            </a:r>
            <a:endParaRPr lang="fr-FR" b="1" dirty="0" smtClean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 sz="3600" dirty="0" smtClean="0">
                <a:solidFill>
                  <a:srgbClr val="7030A0"/>
                </a:solidFill>
              </a:rPr>
              <a:t>Au service des populations rurales </a:t>
            </a:r>
          </a:p>
        </p:txBody>
      </p:sp>
      <p:pic>
        <p:nvPicPr>
          <p:cNvPr id="2052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457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317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pastorale</a:t>
            </a:r>
            <a:endParaRPr lang="fr-FR" sz="4000" b="1" i="1" dirty="0" smtClean="0"/>
          </a:p>
        </p:txBody>
      </p:sp>
      <p:pic>
        <p:nvPicPr>
          <p:cNvPr id="15363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763713" y="11969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Elevage de porc intègre a la pisciculture a </a:t>
            </a:r>
            <a:r>
              <a:rPr lang="fr-FR" sz="2000" b="1" dirty="0" err="1"/>
              <a:t>Oshie</a:t>
            </a:r>
            <a:r>
              <a:rPr lang="fr-FR" sz="2000" b="1" dirty="0"/>
              <a:t>, Région</a:t>
            </a:r>
          </a:p>
          <a:p>
            <a:pPr algn="ctr"/>
            <a:r>
              <a:rPr lang="fr-FR" sz="2000" b="1" dirty="0"/>
              <a:t> du Nord-Ouest, coopérative OFIFAC</a:t>
            </a:r>
            <a:endParaRPr lang="fr-FR" sz="2000" dirty="0"/>
          </a:p>
        </p:txBody>
      </p:sp>
      <p:pic>
        <p:nvPicPr>
          <p:cNvPr id="15365" name="Image 5" descr="E:\Banque de photo_SPRPB\photo_collecte_données_cartographiques\Alain\103NIKON\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276475"/>
            <a:ext cx="38925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E:\Banque de photo_SPRPB\Formation Oshié mai2014\DSCN02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3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E:\Banque de photo_SPRPB\meilleure photos\DSCN02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89" y="2262125"/>
            <a:ext cx="3403253" cy="2552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pastorale</a:t>
            </a:r>
            <a:endParaRPr lang="fr-FR" sz="4000" b="1" i="1" dirty="0" smtClean="0"/>
          </a:p>
        </p:txBody>
      </p:sp>
      <p:pic>
        <p:nvPicPr>
          <p:cNvPr id="16387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339975" y="1196975"/>
            <a:ext cx="6264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dirty="0"/>
              <a:t>Elevage de poulets de chair dans l’Arrondissement de Banka, </a:t>
            </a:r>
          </a:p>
          <a:p>
            <a:pPr algn="ctr"/>
            <a:r>
              <a:rPr lang="fr-FR" dirty="0"/>
              <a:t>Département du Haut </a:t>
            </a:r>
            <a:r>
              <a:rPr lang="fr-FR" dirty="0" err="1"/>
              <a:t>Nkam</a:t>
            </a:r>
            <a:r>
              <a:rPr lang="fr-FR" dirty="0"/>
              <a:t>, Région de l’Ouest</a:t>
            </a:r>
          </a:p>
          <a:p>
            <a:pPr algn="ctr"/>
            <a:r>
              <a:rPr lang="fr-FR" dirty="0"/>
              <a:t>GIC </a:t>
            </a:r>
            <a:r>
              <a:rPr lang="fr-FR" i="1" dirty="0"/>
              <a:t>des Femmes cultivatrices de Banka Babouaté</a:t>
            </a:r>
            <a:endParaRPr lang="fr-FR" dirty="0"/>
          </a:p>
        </p:txBody>
      </p:sp>
      <p:pic>
        <p:nvPicPr>
          <p:cNvPr id="16389" name="Image 7" descr="E:\Banque de photo_SPRPB\photo_collecte_données_cartographiques\Alain\103NIKON\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98713"/>
            <a:ext cx="39608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8" descr="E:\Banque de photo_SPRPB\photo_collecte_données_cartographiques\Alain\103NIKON\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98713"/>
            <a:ext cx="45354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/>
          <a:lstStyle/>
          <a:p>
            <a:r>
              <a:rPr lang="fr-CA" sz="3200" b="1" i="1" dirty="0" smtClean="0"/>
              <a:t>Appui à la construction des magasins de stockage de la production</a:t>
            </a:r>
            <a:endParaRPr lang="fr-FR" sz="4000" b="1" i="1" dirty="0" smtClean="0"/>
          </a:p>
        </p:txBody>
      </p:sp>
      <p:pic>
        <p:nvPicPr>
          <p:cNvPr id="17411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763689" y="1196975"/>
            <a:ext cx="68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dirty="0">
                <a:ea typeface="Calibri" pitchFamily="34" charset="0"/>
                <a:cs typeface="Times New Roman" pitchFamily="18" charset="0"/>
              </a:rPr>
              <a:t>Magasin de stockage des denrées alimentaires construit pour le GIC 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REYMA de Douka, </a:t>
            </a:r>
            <a:r>
              <a:rPr lang="fr-FR" b="1" dirty="0">
                <a:ea typeface="Calibri" pitchFamily="34" charset="0"/>
                <a:cs typeface="Times New Roman" pitchFamily="18" charset="0"/>
              </a:rPr>
              <a:t>Région 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de l’Extrême-Nord</a:t>
            </a:r>
            <a:endParaRPr lang="fr-FR" sz="1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4" name="Picture 6" descr="E:\Banque de photo_SPRPB\meilleure photos\Magasin du GIC EN REYMA de DOUKA G.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2111446"/>
            <a:ext cx="4608228" cy="3925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E:\Banque de photo_SPRPB\meilleure photos\DSC00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86" y="2276872"/>
            <a:ext cx="4594059" cy="3445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/>
          <a:lstStyle/>
          <a:p>
            <a:r>
              <a:rPr lang="fr-CA" sz="3200" b="1" i="1" dirty="0" smtClean="0"/>
              <a:t>Appui à la promotion et à la création d’emplois en milieu rural </a:t>
            </a:r>
            <a:endParaRPr lang="fr-FR" sz="4000" b="1" i="1" dirty="0" smtClean="0"/>
          </a:p>
        </p:txBody>
      </p:sp>
      <p:pic>
        <p:nvPicPr>
          <p:cNvPr id="17411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492250" y="1196975"/>
            <a:ext cx="7651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1600" b="1" i="1" dirty="0" smtClean="0"/>
              <a:t>Construction de Centres </a:t>
            </a:r>
            <a:r>
              <a:rPr lang="fr-FR" sz="1600" b="1" i="1" dirty="0"/>
              <a:t>d’Ecoute, d’Orientation, de Conseil et d’Accompagnement (CEOCA) dans les communes pilotes de Lagdo et de Maga</a:t>
            </a:r>
            <a:endParaRPr lang="fr-FR" sz="1600" b="1" i="1" dirty="0">
              <a:solidFill>
                <a:srgbClr val="C0000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Image 5" descr="F:\DCIM\100MSDCF\DSC005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5301" r="22848" b="29801"/>
          <a:stretch/>
        </p:blipFill>
        <p:spPr bwMode="auto">
          <a:xfrm>
            <a:off x="179512" y="2204864"/>
            <a:ext cx="4320480" cy="38884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F:\DCIM\100MSDCF\DSC005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5" r="21208" b="22517"/>
          <a:stretch/>
        </p:blipFill>
        <p:spPr bwMode="auto">
          <a:xfrm>
            <a:off x="4499992" y="2204865"/>
            <a:ext cx="4248472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6280352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7171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:\Users\Alain Toshiba\Desktop\Nouveau dossier\100MSDCF\DSC0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1"/>
          <a:stretch>
            <a:fillRect/>
          </a:stretch>
        </p:blipFill>
        <p:spPr bwMode="auto">
          <a:xfrm>
            <a:off x="468313" y="2146300"/>
            <a:ext cx="39973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:\Users\Alain Toshiba\Desktop\Nouveau dossier\100MSDCF\DSC0019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25785"/>
          <a:stretch/>
        </p:blipFill>
        <p:spPr bwMode="auto">
          <a:xfrm rot="327426">
            <a:off x="4939897" y="2157768"/>
            <a:ext cx="3746921" cy="2899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2286000" y="13414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/>
              <a:t>Culture  de la pomme de terre à Bangang, Région de  l’Ouest, GIC  EASOCK </a:t>
            </a:r>
            <a:endParaRPr lang="fr-FR" dirty="0"/>
          </a:p>
        </p:txBody>
      </p:sp>
      <p:pic>
        <p:nvPicPr>
          <p:cNvPr id="8" name="Image 1" descr="DSC00176"/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94" y="4824155"/>
            <a:ext cx="2992014" cy="1917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ZoneTexte 8"/>
          <p:cNvSpPr txBox="1">
            <a:spLocks noChangeArrowheads="1"/>
          </p:cNvSpPr>
          <p:nvPr/>
        </p:nvSpPr>
        <p:spPr bwMode="auto">
          <a:xfrm flipH="1">
            <a:off x="1804988" y="4643438"/>
            <a:ext cx="118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>
                <a:solidFill>
                  <a:srgbClr val="FFC000"/>
                </a:solidFill>
              </a:rPr>
              <a:t>Champ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177" name="ZoneTexte 9"/>
          <p:cNvSpPr txBox="1">
            <a:spLocks noChangeArrowheads="1"/>
          </p:cNvSpPr>
          <p:nvPr/>
        </p:nvSpPr>
        <p:spPr bwMode="auto">
          <a:xfrm>
            <a:off x="5651500" y="2420938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solidFill>
                  <a:srgbClr val="FFC000"/>
                </a:solidFill>
              </a:rPr>
              <a:t>Stockage de la récolte</a:t>
            </a:r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 descr="C:\Users\nicaise\Desktop\photo voyage 1\P328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349500"/>
            <a:ext cx="48228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8196" name="Image 5" descr="C:\Documents and Settings\Administrateur\Bureau\logo MINEP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2627313" y="16192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i="1" dirty="0"/>
              <a:t>Production d’arachide  dans la Région de l’Extrême-Nord</a:t>
            </a:r>
            <a:endParaRPr lang="fr-FR" dirty="0"/>
          </a:p>
        </p:txBody>
      </p:sp>
      <p:pic>
        <p:nvPicPr>
          <p:cNvPr id="1026" name="Image 2" descr="C:\Users\nicaise\Desktop\photo voyage 1\P32805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64903"/>
            <a:ext cx="3168352" cy="34843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ZoneTexte 4"/>
          <p:cNvSpPr txBox="1">
            <a:spLocks noChangeArrowheads="1"/>
          </p:cNvSpPr>
          <p:nvPr/>
        </p:nvSpPr>
        <p:spPr bwMode="auto">
          <a:xfrm>
            <a:off x="4787900" y="544512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i="1" dirty="0">
                <a:solidFill>
                  <a:srgbClr val="C00000"/>
                </a:solidFill>
              </a:rPr>
              <a:t>Production du GIC RADEC de GADALA</a:t>
            </a:r>
            <a:endParaRPr lang="fr-FR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8200" name="ZoneTexte 10"/>
          <p:cNvSpPr txBox="1">
            <a:spLocks noChangeArrowheads="1"/>
          </p:cNvSpPr>
          <p:nvPr/>
        </p:nvSpPr>
        <p:spPr bwMode="auto">
          <a:xfrm>
            <a:off x="1258888" y="54451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i="1" dirty="0">
                <a:solidFill>
                  <a:srgbClr val="C00000"/>
                </a:solidFill>
              </a:rPr>
              <a:t>GIC </a:t>
            </a:r>
            <a:r>
              <a:rPr lang="fr-FR" b="1" i="1" dirty="0" err="1">
                <a:solidFill>
                  <a:srgbClr val="C00000"/>
                </a:solidFill>
              </a:rPr>
              <a:t>Procos</a:t>
            </a:r>
            <a:r>
              <a:rPr lang="fr-FR" b="1" i="1" dirty="0">
                <a:solidFill>
                  <a:srgbClr val="C00000"/>
                </a:solidFill>
              </a:rPr>
              <a:t> de SOULEDE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9219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ZoneTexte 10"/>
          <p:cNvSpPr txBox="1">
            <a:spLocks noChangeArrowheads="1"/>
          </p:cNvSpPr>
          <p:nvPr/>
        </p:nvSpPr>
        <p:spPr bwMode="auto">
          <a:xfrm>
            <a:off x="1258888" y="54451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i="1">
                <a:solidFill>
                  <a:srgbClr val="C00000"/>
                </a:solidFill>
              </a:rPr>
              <a:t>GIC Procos de SOULEDE</a:t>
            </a:r>
            <a:endParaRPr lang="fr-FR">
              <a:solidFill>
                <a:srgbClr val="C00000"/>
              </a:solidFill>
            </a:endParaRPr>
          </a:p>
        </p:txBody>
      </p:sp>
      <p:pic>
        <p:nvPicPr>
          <p:cNvPr id="2050" name="Image 2" descr="C:\Users\nicaise\Desktop\photo voyage 1\P3310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2" y="2636911"/>
            <a:ext cx="4700025" cy="3209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2627313" y="1125538"/>
            <a:ext cx="5040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i="1" dirty="0"/>
              <a:t>Production d’ognon  dans la Région du Nord</a:t>
            </a:r>
          </a:p>
          <a:p>
            <a:pPr algn="ctr"/>
            <a:r>
              <a:rPr lang="fr-FR" sz="2000" b="1" i="1" dirty="0"/>
              <a:t>GIC Kawtal de </a:t>
            </a:r>
            <a:r>
              <a:rPr lang="fr-FR" sz="2000" b="1" i="1" dirty="0" err="1"/>
              <a:t>Djoumassi</a:t>
            </a:r>
            <a:endParaRPr lang="fr-FR" sz="2000" dirty="0"/>
          </a:p>
        </p:txBody>
      </p:sp>
      <p:sp>
        <p:nvSpPr>
          <p:cNvPr id="9223" name="ZoneTexte 4"/>
          <p:cNvSpPr txBox="1">
            <a:spLocks noChangeArrowheads="1"/>
          </p:cNvSpPr>
          <p:nvPr/>
        </p:nvSpPr>
        <p:spPr bwMode="auto">
          <a:xfrm>
            <a:off x="827088" y="5373688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 i="1" dirty="0">
                <a:solidFill>
                  <a:srgbClr val="FFC000"/>
                </a:solidFill>
              </a:rPr>
              <a:t>Récolte d’ognon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2" name="Image 11" descr="C:\Users\Damzal\Desktop\PNUD\SAM_06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20888"/>
            <a:ext cx="3851920" cy="3425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25" name="ZoneTexte 5"/>
          <p:cNvSpPr txBox="1">
            <a:spLocks noChangeArrowheads="1"/>
          </p:cNvSpPr>
          <p:nvPr/>
        </p:nvSpPr>
        <p:spPr bwMode="auto">
          <a:xfrm>
            <a:off x="5940425" y="5157788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>
                <a:solidFill>
                  <a:srgbClr val="FFFF00"/>
                </a:solidFill>
              </a:rPr>
              <a:t>Plantation d’ognon</a:t>
            </a:r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10243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627313" y="134143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i="1" dirty="0"/>
              <a:t>Production </a:t>
            </a:r>
            <a:r>
              <a:rPr lang="fr-FR" b="1" i="1" dirty="0" smtClean="0"/>
              <a:t>d’e riz  </a:t>
            </a:r>
            <a:r>
              <a:rPr lang="fr-FR" b="1" i="1" dirty="0"/>
              <a:t>dans la Région du Nord</a:t>
            </a:r>
          </a:p>
          <a:p>
            <a:pPr algn="ctr"/>
            <a:r>
              <a:rPr lang="fr-FR" b="1" i="1" dirty="0" err="1"/>
              <a:t>Gic</a:t>
            </a:r>
            <a:r>
              <a:rPr lang="fr-FR" b="1" i="1" dirty="0"/>
              <a:t> </a:t>
            </a:r>
            <a:r>
              <a:rPr lang="fr-FR" b="1" i="1" dirty="0" err="1"/>
              <a:t>Youre</a:t>
            </a:r>
            <a:r>
              <a:rPr lang="fr-FR" b="1" i="1" dirty="0"/>
              <a:t> de </a:t>
            </a:r>
            <a:r>
              <a:rPr lang="fr-FR" b="1" i="1" dirty="0" err="1"/>
              <a:t>Gounougou</a:t>
            </a:r>
            <a:endParaRPr lang="fr-FR" dirty="0"/>
          </a:p>
        </p:txBody>
      </p:sp>
      <p:sp>
        <p:nvSpPr>
          <p:cNvPr id="10245" name="ZoneTexte 10"/>
          <p:cNvSpPr txBox="1">
            <a:spLocks noChangeArrowheads="1"/>
          </p:cNvSpPr>
          <p:nvPr/>
        </p:nvSpPr>
        <p:spPr bwMode="auto">
          <a:xfrm>
            <a:off x="1258888" y="54451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i="1">
                <a:solidFill>
                  <a:srgbClr val="C00000"/>
                </a:solidFill>
              </a:rPr>
              <a:t>GIC Procos de SOULEDE</a:t>
            </a:r>
            <a:endParaRPr lang="fr-FR">
              <a:solidFill>
                <a:srgbClr val="C00000"/>
              </a:solidFill>
            </a:endParaRPr>
          </a:p>
        </p:txBody>
      </p:sp>
      <p:pic>
        <p:nvPicPr>
          <p:cNvPr id="3074" name="Image 3" descr="C:\Users\nicaise\Desktop\photo voyage 1\P3310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3970338" cy="3681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ZoneTexte 4"/>
          <p:cNvSpPr txBox="1">
            <a:spLocks noChangeArrowheads="1"/>
          </p:cNvSpPr>
          <p:nvPr/>
        </p:nvSpPr>
        <p:spPr bwMode="auto">
          <a:xfrm>
            <a:off x="1258888" y="5661025"/>
            <a:ext cx="201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i="1" dirty="0">
                <a:solidFill>
                  <a:srgbClr val="FFFF00"/>
                </a:solidFill>
              </a:rPr>
              <a:t>Plantation de riz 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" name="Image 9" descr="C:\Users\Damzal\Desktop\PNUD\SAM_0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392488" cy="328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9" name="ZoneTexte 5"/>
          <p:cNvSpPr txBox="1">
            <a:spLocks noChangeArrowheads="1"/>
          </p:cNvSpPr>
          <p:nvPr/>
        </p:nvSpPr>
        <p:spPr bwMode="auto">
          <a:xfrm>
            <a:off x="5076825" y="5229225"/>
            <a:ext cx="212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 dirty="0"/>
              <a:t>Stock de production</a:t>
            </a:r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11267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627313" y="1619250"/>
            <a:ext cx="5545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i="1" dirty="0"/>
              <a:t>Production </a:t>
            </a:r>
            <a:r>
              <a:rPr lang="fr-FR" sz="2000" b="1" i="1" dirty="0" smtClean="0"/>
              <a:t>de maïs  </a:t>
            </a:r>
            <a:r>
              <a:rPr lang="fr-FR" sz="2000" b="1" i="1" dirty="0"/>
              <a:t>dans la Région de l’Adamaoua </a:t>
            </a:r>
            <a:endParaRPr lang="fr-FR" sz="2000" dirty="0"/>
          </a:p>
        </p:txBody>
      </p:sp>
      <p:pic>
        <p:nvPicPr>
          <p:cNvPr id="4098" name="Image 5" descr="C:\Users\nicaise\Desktop\photo voyage 2\P402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00" y="2420888"/>
            <a:ext cx="408748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Image 6" descr="C:\Users\nicaise\Desktop\photo voyage 2\P4020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40213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ZoneTexte 6"/>
          <p:cNvSpPr txBox="1">
            <a:spLocks noChangeArrowheads="1"/>
          </p:cNvSpPr>
          <p:nvPr/>
        </p:nvSpPr>
        <p:spPr bwMode="auto">
          <a:xfrm>
            <a:off x="5378450" y="53006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 dirty="0">
                <a:solidFill>
                  <a:srgbClr val="FFC000"/>
                </a:solidFill>
              </a:rPr>
              <a:t>Production de maïs du </a:t>
            </a:r>
          </a:p>
          <a:p>
            <a:pPr algn="ctr"/>
            <a:r>
              <a:rPr lang="fr-FR" b="1" dirty="0">
                <a:solidFill>
                  <a:srgbClr val="FFC000"/>
                </a:solidFill>
              </a:rPr>
              <a:t>GIC </a:t>
            </a:r>
            <a:r>
              <a:rPr lang="fr-FR" b="1" dirty="0" err="1">
                <a:solidFill>
                  <a:srgbClr val="FFC000"/>
                </a:solidFill>
              </a:rPr>
              <a:t>So’open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err="1">
                <a:solidFill>
                  <a:srgbClr val="FFC000"/>
                </a:solidFill>
              </a:rPr>
              <a:t>Nugde</a:t>
            </a:r>
            <a:r>
              <a:rPr lang="fr-FR" b="1" dirty="0">
                <a:solidFill>
                  <a:srgbClr val="FFC000"/>
                </a:solidFill>
              </a:rPr>
              <a:t> Non Kandi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395288" y="5300663"/>
            <a:ext cx="4402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Production de maïs de l’Union des femmes dynamiques de  </a:t>
            </a:r>
            <a:r>
              <a:rPr lang="fr-FR" b="1" dirty="0" err="1">
                <a:solidFill>
                  <a:srgbClr val="FFC000"/>
                </a:solidFill>
              </a:rPr>
              <a:t>Mbang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err="1">
                <a:solidFill>
                  <a:srgbClr val="FFC000"/>
                </a:solidFill>
              </a:rPr>
              <a:t>Mboum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13315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627313" y="1196975"/>
            <a:ext cx="554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i="1" dirty="0"/>
              <a:t>Production d’ognon  de la tomate dans Région de l’Ouest, Département du Noun </a:t>
            </a:r>
            <a:endParaRPr lang="fr-FR" sz="2000" dirty="0"/>
          </a:p>
        </p:txBody>
      </p:sp>
      <p:sp>
        <p:nvSpPr>
          <p:cNvPr id="13317" name="ZoneTexte 6"/>
          <p:cNvSpPr txBox="1">
            <a:spLocks noChangeArrowheads="1"/>
          </p:cNvSpPr>
          <p:nvPr/>
        </p:nvSpPr>
        <p:spPr bwMode="auto">
          <a:xfrm>
            <a:off x="5378450" y="53006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>
                <a:solidFill>
                  <a:srgbClr val="FFC000"/>
                </a:solidFill>
              </a:rPr>
              <a:t>Production de maïs du </a:t>
            </a:r>
          </a:p>
          <a:p>
            <a:pPr algn="ctr"/>
            <a:r>
              <a:rPr lang="fr-FR" b="1">
                <a:solidFill>
                  <a:srgbClr val="FFC000"/>
                </a:solidFill>
              </a:rPr>
              <a:t>GIC So’open Nugde Non Kandi</a:t>
            </a:r>
          </a:p>
        </p:txBody>
      </p:sp>
      <p:pic>
        <p:nvPicPr>
          <p:cNvPr id="13318" name="Image 8" descr="F:\DCIM\100MSDCF\DSC00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4640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5288" y="2349500"/>
            <a:ext cx="4402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/>
              <a:t>Champ de tomate du GIC APADYM de Malentouen </a:t>
            </a:r>
          </a:p>
        </p:txBody>
      </p:sp>
      <p:pic>
        <p:nvPicPr>
          <p:cNvPr id="13320" name="Image 9" descr="F:\DCIM\100MSDCF\DSC006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205038"/>
            <a:ext cx="41211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ZoneTexte 4"/>
          <p:cNvSpPr txBox="1">
            <a:spLocks noChangeArrowheads="1"/>
          </p:cNvSpPr>
          <p:nvPr/>
        </p:nvSpPr>
        <p:spPr bwMode="auto">
          <a:xfrm>
            <a:off x="7618413" y="2303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>
                <a:solidFill>
                  <a:srgbClr val="002060"/>
                </a:solidFill>
              </a:rPr>
              <a:t>Récolte </a:t>
            </a:r>
          </a:p>
        </p:txBody>
      </p:sp>
      <p:pic>
        <p:nvPicPr>
          <p:cNvPr id="11" name="Image 10" descr="F:\DCIM\100MSDCF\DSC006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16" y="3968839"/>
            <a:ext cx="2926080" cy="26285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agricole</a:t>
            </a:r>
            <a:endParaRPr lang="fr-FR" sz="4000" b="1" i="1" dirty="0" smtClean="0"/>
          </a:p>
        </p:txBody>
      </p:sp>
      <p:pic>
        <p:nvPicPr>
          <p:cNvPr id="13315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763688" y="1196975"/>
            <a:ext cx="696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000" b="1" i="1" dirty="0"/>
              <a:t>Production </a:t>
            </a:r>
            <a:r>
              <a:rPr lang="fr-FR" sz="2000" b="1" i="1" dirty="0" smtClean="0"/>
              <a:t>d’igname  Région du Nord-Ouest </a:t>
            </a:r>
          </a:p>
          <a:p>
            <a:pPr algn="ctr"/>
            <a:r>
              <a:rPr lang="fr-FR" sz="2000" b="1" i="1" dirty="0" err="1" smtClean="0"/>
              <a:t>Kokum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women’s</a:t>
            </a:r>
            <a:r>
              <a:rPr lang="fr-FR" sz="2000" b="1" i="1" dirty="0" smtClean="0"/>
              <a:t>  </a:t>
            </a:r>
            <a:r>
              <a:rPr lang="fr-FR" sz="2000" b="1" i="1" dirty="0" err="1" smtClean="0"/>
              <a:t>Farming</a:t>
            </a:r>
            <a:r>
              <a:rPr lang="fr-FR" sz="2000" b="1" i="1" dirty="0" smtClean="0"/>
              <a:t> Group de Batibo</a:t>
            </a:r>
            <a:endParaRPr lang="fr-FR" sz="2000" dirty="0"/>
          </a:p>
        </p:txBody>
      </p:sp>
      <p:sp>
        <p:nvSpPr>
          <p:cNvPr id="13317" name="ZoneTexte 6"/>
          <p:cNvSpPr txBox="1">
            <a:spLocks noChangeArrowheads="1"/>
          </p:cNvSpPr>
          <p:nvPr/>
        </p:nvSpPr>
        <p:spPr bwMode="auto">
          <a:xfrm>
            <a:off x="5378450" y="53006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>
                <a:solidFill>
                  <a:srgbClr val="FFC000"/>
                </a:solidFill>
              </a:rPr>
              <a:t>Production de maïs du </a:t>
            </a:r>
          </a:p>
          <a:p>
            <a:pPr algn="ctr"/>
            <a:r>
              <a:rPr lang="fr-FR" b="1">
                <a:solidFill>
                  <a:srgbClr val="FFC000"/>
                </a:solidFill>
              </a:rPr>
              <a:t>GIC So’open Nugde Non Kandi</a:t>
            </a:r>
          </a:p>
        </p:txBody>
      </p:sp>
      <p:pic>
        <p:nvPicPr>
          <p:cNvPr id="1026" name="Picture 2" descr="E:\Banque de photo_SPRPB\meilleure photos\SAM_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3487"/>
            <a:ext cx="4392488" cy="37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Banque de photo_SPRPB\meilleure photos\SAM_0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3488"/>
            <a:ext cx="3854449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15817" y="2549555"/>
            <a:ext cx="358340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Champ </a:t>
            </a:r>
            <a:r>
              <a:rPr lang="fr-FR" sz="2000" b="1" dirty="0" smtClean="0"/>
              <a:t>d’igname de Batibo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71860258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  <p:bldP spid="13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2009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200" b="1" i="1" dirty="0" smtClean="0"/>
              <a:t>GIC ayant bénéficiés de micros-crédits  pour l’amélioration de la production pastorale</a:t>
            </a:r>
            <a:endParaRPr lang="fr-FR" sz="4000" b="1" i="1" dirty="0" smtClean="0"/>
          </a:p>
        </p:txBody>
      </p:sp>
      <p:pic>
        <p:nvPicPr>
          <p:cNvPr id="14339" name="Image 5" descr="C:\Documents and Settings\Administrateur\Bureau\logo MINEP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57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763713" y="11969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sz="2000" b="1" dirty="0">
                <a:solidFill>
                  <a:srgbClr val="000000"/>
                </a:solidFill>
              </a:rPr>
              <a:t>Embouche bovine du </a:t>
            </a:r>
            <a:r>
              <a:rPr lang="fr-FR" sz="2000" b="1" dirty="0" err="1">
                <a:solidFill>
                  <a:srgbClr val="000000"/>
                </a:solidFill>
              </a:rPr>
              <a:t>gic</a:t>
            </a:r>
            <a:r>
              <a:rPr lang="fr-FR" sz="2000" b="1" dirty="0">
                <a:solidFill>
                  <a:srgbClr val="000000"/>
                </a:solidFill>
              </a:rPr>
              <a:t> des femmes dynamiques de </a:t>
            </a:r>
            <a:r>
              <a:rPr lang="fr-FR" sz="2000" b="1" dirty="0" err="1">
                <a:solidFill>
                  <a:srgbClr val="000000"/>
                </a:solidFill>
              </a:rPr>
              <a:t>Béka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Mangari</a:t>
            </a:r>
            <a:r>
              <a:rPr lang="fr-FR" sz="2000" b="1" dirty="0">
                <a:solidFill>
                  <a:srgbClr val="000000"/>
                </a:solidFill>
              </a:rPr>
              <a:t>,   Département de la </a:t>
            </a:r>
            <a:r>
              <a:rPr lang="fr-FR" sz="2000" b="1" dirty="0" err="1">
                <a:solidFill>
                  <a:srgbClr val="000000"/>
                </a:solidFill>
              </a:rPr>
              <a:t>Mvina</a:t>
            </a:r>
            <a:r>
              <a:rPr lang="fr-FR" sz="2000" b="1" dirty="0">
                <a:solidFill>
                  <a:srgbClr val="000000"/>
                </a:solidFill>
              </a:rPr>
              <a:t> , Région de l’Adamaoua  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14341" name="Image 11" descr="E:\Banque de photo_SPRPB\photo_collecte_données_cartographiques\Nicaise\photo voyage\P3290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3"/>
          <a:stretch>
            <a:fillRect/>
          </a:stretch>
        </p:blipFill>
        <p:spPr bwMode="auto">
          <a:xfrm>
            <a:off x="1331913" y="2276475"/>
            <a:ext cx="6985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/>
    </p:bldLst>
  </p:timing>
</p:sld>
</file>

<file path=ppt/theme/theme1.xml><?xml version="1.0" encoding="utf-8"?>
<a:theme xmlns:a="http://schemas.openxmlformats.org/drawingml/2006/main" name="les sprb en coul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2015-04-29T17:00:00+00:00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/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Photos</TermName>
          <TermId xmlns="http://schemas.microsoft.com/office/infopath/2007/PartnerControls">913331ee-7711-414b-8378-f6095726eb9f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1278</Value>
      <Value>233</Value>
      <Value>1170</Value>
      <Value>763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00066883</UndpProjectNo>
    <UndpDocStatus xmlns="1ed4137b-41b2-488b-8250-6d369ec27664">Reviewed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French</TermName>
          <TermId xmlns="http://schemas.microsoft.com/office/infopath/2007/PartnerControls">946783f8-cd0b-41e2-848e-7777f631248e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CMR</TermName>
          <TermId xmlns="http://schemas.microsoft.com/office/infopath/2007/PartnerControls">a7c9207b-b527-4221-a634-d34646ff1590</TermId>
        </TermInfo>
      </Terms>
    </gc6531b704974d528487414686b72f6f>
    <_dlc_DocId xmlns="f1161f5b-24a3-4c2d-bc81-44cb9325e8ee">ATLASPDC-4-29249</_dlc_DocId>
    <_dlc_DocIdUrl xmlns="f1161f5b-24a3-4c2d-bc81-44cb9325e8ee">
      <Url>https://info.undp.org/docs/pdc/_layouts/DocIdRedir.aspx?ID=ATLASPDC-4-29249</Url>
      <Description>ATLASPDC-4-29249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050D50E-270C-4075-B5E6-22AC2A736E07}"/>
</file>

<file path=customXml/itemProps2.xml><?xml version="1.0" encoding="utf-8"?>
<ds:datastoreItem xmlns:ds="http://schemas.openxmlformats.org/officeDocument/2006/customXml" ds:itemID="{F66D925C-BD61-496E-85C2-9EC00F9DB1CE}"/>
</file>

<file path=customXml/itemProps3.xml><?xml version="1.0" encoding="utf-8"?>
<ds:datastoreItem xmlns:ds="http://schemas.openxmlformats.org/officeDocument/2006/customXml" ds:itemID="{0234E925-F98C-4055-BD90-8136CD1BBD4A}"/>
</file>

<file path=customXml/itemProps4.xml><?xml version="1.0" encoding="utf-8"?>
<ds:datastoreItem xmlns:ds="http://schemas.openxmlformats.org/officeDocument/2006/customXml" ds:itemID="{55057893-4838-4A20-83E7-C9611C75BD53}"/>
</file>

<file path=customXml/itemProps5.xml><?xml version="1.0" encoding="utf-8"?>
<ds:datastoreItem xmlns:ds="http://schemas.openxmlformats.org/officeDocument/2006/customXml" ds:itemID="{9EE3A182-4B1D-4CD4-B2B7-1A969783B509}"/>
</file>

<file path=docProps/app.xml><?xml version="1.0" encoding="utf-8"?>
<Properties xmlns="http://schemas.openxmlformats.org/officeDocument/2006/extended-properties" xmlns:vt="http://schemas.openxmlformats.org/officeDocument/2006/docPropsVTypes">
  <Template>les sprb en couleur</Template>
  <TotalTime>834</TotalTime>
  <Words>400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les sprb en couleur</vt:lpstr>
      <vt:lpstr> Le Sous-Programme de Réduction de la Pauvreté à la Base, phase 2  </vt:lpstr>
      <vt:lpstr>GIC ayant bénéficiés de micros-crédits  pour l’amélioration de la production agricole</vt:lpstr>
      <vt:lpstr>GIC ayant bénéficiés de micros-crédits  pour l’amélioration de la production agricole</vt:lpstr>
      <vt:lpstr>GIC ayant bénéficiés de micros-crédits  pour l’amélioration de la production agricole</vt:lpstr>
      <vt:lpstr>GIC ayant bénéficiés de micros-crédits  pour l’amélioration de la production agricole</vt:lpstr>
      <vt:lpstr>GIC ayant bénéficiés de micros-crédits  pour l’amélioration de la production agricole</vt:lpstr>
      <vt:lpstr>GIC ayant bénéficiés de micros-crédits  pour l’amélioration de la production agricole</vt:lpstr>
      <vt:lpstr>GIC ayant bénéficiés de micros-crédits  pour l’amélioration de la production agricole</vt:lpstr>
      <vt:lpstr>GIC ayant bénéficiés de micros-crédits  pour l’amélioration de la production pastorale</vt:lpstr>
      <vt:lpstr>GIC ayant bénéficiés de micros-crédits  pour l’amélioration de la production pastorale</vt:lpstr>
      <vt:lpstr>GIC ayant bénéficiés de micros-crédits  pour l’amélioration de la production pastorale</vt:lpstr>
      <vt:lpstr>Appui à la construction des magasins de stockage de la production</vt:lpstr>
      <vt:lpstr>Appui à la promotion et à la création d’emplois en milieu rural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Sous-Programme de Réduction de la Pauvreté à la Base, phase 2</dc:title>
  <dc:subject/>
  <dc:creator>Alain Toshiba</dc:creator>
  <cp:lastModifiedBy>Comfort EKOSSE</cp:lastModifiedBy>
  <cp:revision>33</cp:revision>
  <cp:lastPrinted>2014-07-02T20:38:45Z</cp:lastPrinted>
  <dcterms:created xsi:type="dcterms:W3CDTF">2014-07-03T09:09:45Z</dcterms:created>
  <dcterms:modified xsi:type="dcterms:W3CDTF">2015-04-29T17:16:19Z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Atlas_x0020_Document_x0020_Type">
    <vt:lpwstr>239;#Project Photos|8d40017d-0dc0-42a8-ae1b-7644084e89c3</vt:lpwstr>
  </property>
  <property fmtid="{D5CDD505-2E9C-101B-9397-08002B2CF9AE}" pid="5" name="UndpDocTypeMM">
    <vt:lpwstr/>
  </property>
  <property fmtid="{D5CDD505-2E9C-101B-9397-08002B2CF9AE}" pid="6" name="UNDPDocumentCategory">
    <vt:lpwstr/>
  </property>
  <property fmtid="{D5CDD505-2E9C-101B-9397-08002B2CF9AE}" pid="7" name="UnitTaxHTField0">
    <vt:lpwstr/>
  </property>
  <property fmtid="{D5CDD505-2E9C-101B-9397-08002B2CF9AE}" pid="8" name="UN Languages">
    <vt:lpwstr>233;#French|946783f8-cd0b-41e2-848e-7777f631248e</vt:lpwstr>
  </property>
  <property fmtid="{D5CDD505-2E9C-101B-9397-08002B2CF9AE}" pid="9" name="Operating Unit0">
    <vt:lpwstr>1278;#CMR|a7c9207b-b527-4221-a634-d34646ff1590</vt:lpwstr>
  </property>
  <property fmtid="{D5CDD505-2E9C-101B-9397-08002B2CF9AE}" pid="10" name="Atlas Document Status">
    <vt:lpwstr>763;#Draft|121d40a5-e62e-4d42-82e4-d6d12003de0a</vt:lpwstr>
  </property>
  <property fmtid="{D5CDD505-2E9C-101B-9397-08002B2CF9AE}" pid="12" name="UndpUnitMM">
    <vt:lpwstr/>
  </property>
  <property fmtid="{D5CDD505-2E9C-101B-9397-08002B2CF9AE}" pid="13" name="eRegFilingCodeMM">
    <vt:lpwstr/>
  </property>
  <property fmtid="{D5CDD505-2E9C-101B-9397-08002B2CF9AE}" pid="14" name="Unit">
    <vt:lpwstr/>
  </property>
  <property fmtid="{D5CDD505-2E9C-101B-9397-08002B2CF9AE}" pid="15" name="UNDPFocusAreas">
    <vt:lpwstr/>
  </property>
  <property fmtid="{D5CDD505-2E9C-101B-9397-08002B2CF9AE}" pid="16" name="Atlas Document Type">
    <vt:lpwstr>1170;#Project Photos|913331ee-7711-414b-8378-f6095726eb9f</vt:lpwstr>
  </property>
  <property fmtid="{D5CDD505-2E9C-101B-9397-08002B2CF9AE}" pid="17" name="_dlc_DocIdItemGuid">
    <vt:lpwstr>5a72c8c6-9c6e-4894-96b3-e9fa23a738e8</vt:lpwstr>
  </property>
  <property fmtid="{D5CDD505-2E9C-101B-9397-08002B2CF9AE}" pid="18" name="URL">
    <vt:lpwstr/>
  </property>
  <property fmtid="{D5CDD505-2E9C-101B-9397-08002B2CF9AE}" pid="19" name="DocumentSetDescription">
    <vt:lpwstr/>
  </property>
</Properties>
</file>